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4"/>
  </p:notesMasterIdLst>
  <p:handoutMasterIdLst>
    <p:handoutMasterId r:id="rId25"/>
  </p:handoutMasterIdLst>
  <p:sldIdLst>
    <p:sldId id="305" r:id="rId2"/>
    <p:sldId id="310" r:id="rId3"/>
    <p:sldId id="311" r:id="rId4"/>
    <p:sldId id="320" r:id="rId5"/>
    <p:sldId id="312" r:id="rId6"/>
    <p:sldId id="313" r:id="rId7"/>
    <p:sldId id="315" r:id="rId8"/>
    <p:sldId id="316" r:id="rId9"/>
    <p:sldId id="319" r:id="rId10"/>
    <p:sldId id="321" r:id="rId11"/>
    <p:sldId id="325" r:id="rId12"/>
    <p:sldId id="339" r:id="rId13"/>
    <p:sldId id="340" r:id="rId14"/>
    <p:sldId id="330" r:id="rId15"/>
    <p:sldId id="332" r:id="rId16"/>
    <p:sldId id="342" r:id="rId17"/>
    <p:sldId id="335" r:id="rId18"/>
    <p:sldId id="336" r:id="rId19"/>
    <p:sldId id="338" r:id="rId20"/>
    <p:sldId id="344" r:id="rId21"/>
    <p:sldId id="341" r:id="rId22"/>
    <p:sldId id="345" r:id="rId23"/>
  </p:sldIdLst>
  <p:sldSz cx="9144000" cy="6858000" type="screen4x3"/>
  <p:notesSz cx="6934200" cy="9220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mn-ea"/>
        <a:cs typeface="+mn-cs"/>
      </a:defRPr>
    </a:lvl1pPr>
    <a:lvl2pPr marL="457200" algn="l" rtl="0" eaLnBrk="0" fontAlgn="base" hangingPunct="0">
      <a:spcBef>
        <a:spcPct val="0"/>
      </a:spcBef>
      <a:spcAft>
        <a:spcPct val="0"/>
      </a:spcAft>
      <a:defRPr sz="4000" kern="1200">
        <a:solidFill>
          <a:schemeClr val="tx1"/>
        </a:solidFill>
        <a:latin typeface="Arial" charset="0"/>
        <a:ea typeface="+mn-ea"/>
        <a:cs typeface="+mn-cs"/>
      </a:defRPr>
    </a:lvl2pPr>
    <a:lvl3pPr marL="914400" algn="l" rtl="0" eaLnBrk="0" fontAlgn="base" hangingPunct="0">
      <a:spcBef>
        <a:spcPct val="0"/>
      </a:spcBef>
      <a:spcAft>
        <a:spcPct val="0"/>
      </a:spcAft>
      <a:defRPr sz="4000" kern="1200">
        <a:solidFill>
          <a:schemeClr val="tx1"/>
        </a:solidFill>
        <a:latin typeface="Arial" charset="0"/>
        <a:ea typeface="+mn-ea"/>
        <a:cs typeface="+mn-cs"/>
      </a:defRPr>
    </a:lvl3pPr>
    <a:lvl4pPr marL="1371600" algn="l" rtl="0" eaLnBrk="0" fontAlgn="base" hangingPunct="0">
      <a:spcBef>
        <a:spcPct val="0"/>
      </a:spcBef>
      <a:spcAft>
        <a:spcPct val="0"/>
      </a:spcAft>
      <a:defRPr sz="4000" kern="1200">
        <a:solidFill>
          <a:schemeClr val="tx1"/>
        </a:solidFill>
        <a:latin typeface="Arial" charset="0"/>
        <a:ea typeface="+mn-ea"/>
        <a:cs typeface="+mn-cs"/>
      </a:defRPr>
    </a:lvl4pPr>
    <a:lvl5pPr marL="1828800" algn="l" rtl="0" eaLnBrk="0" fontAlgn="base" hangingPunct="0">
      <a:spcBef>
        <a:spcPct val="0"/>
      </a:spcBef>
      <a:spcAft>
        <a:spcPct val="0"/>
      </a:spcAft>
      <a:defRPr sz="4000" kern="1200">
        <a:solidFill>
          <a:schemeClr val="tx1"/>
        </a:solidFill>
        <a:latin typeface="Arial" charset="0"/>
        <a:ea typeface="+mn-ea"/>
        <a:cs typeface="+mn-cs"/>
      </a:defRPr>
    </a:lvl5pPr>
    <a:lvl6pPr marL="2286000" algn="l" defTabSz="914400" rtl="0" eaLnBrk="1" latinLnBrk="0" hangingPunct="1">
      <a:defRPr sz="4000" kern="1200">
        <a:solidFill>
          <a:schemeClr val="tx1"/>
        </a:solidFill>
        <a:latin typeface="Arial" charset="0"/>
        <a:ea typeface="+mn-ea"/>
        <a:cs typeface="+mn-cs"/>
      </a:defRPr>
    </a:lvl6pPr>
    <a:lvl7pPr marL="2743200" algn="l" defTabSz="914400" rtl="0" eaLnBrk="1" latinLnBrk="0" hangingPunct="1">
      <a:defRPr sz="4000" kern="1200">
        <a:solidFill>
          <a:schemeClr val="tx1"/>
        </a:solidFill>
        <a:latin typeface="Arial" charset="0"/>
        <a:ea typeface="+mn-ea"/>
        <a:cs typeface="+mn-cs"/>
      </a:defRPr>
    </a:lvl7pPr>
    <a:lvl8pPr marL="3200400" algn="l" defTabSz="914400" rtl="0" eaLnBrk="1" latinLnBrk="0" hangingPunct="1">
      <a:defRPr sz="4000" kern="1200">
        <a:solidFill>
          <a:schemeClr val="tx1"/>
        </a:solidFill>
        <a:latin typeface="Arial" charset="0"/>
        <a:ea typeface="+mn-ea"/>
        <a:cs typeface="+mn-cs"/>
      </a:defRPr>
    </a:lvl8pPr>
    <a:lvl9pPr marL="3657600" algn="l" defTabSz="914400" rtl="0" eaLnBrk="1" latinLnBrk="0" hangingPunct="1">
      <a:defRPr sz="4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80F9B"/>
    <a:srgbClr val="007B71"/>
    <a:srgbClr val="FFFF99"/>
    <a:srgbClr val="006F41"/>
    <a:srgbClr val="66A48B"/>
    <a:srgbClr val="EAEAEA"/>
    <a:srgbClr val="91B0BD"/>
    <a:srgbClr val="D9C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74374" autoAdjust="0"/>
  </p:normalViewPr>
  <p:slideViewPr>
    <p:cSldViewPr showGuides="1">
      <p:cViewPr>
        <p:scale>
          <a:sx n="100" d="100"/>
          <a:sy n="100" d="100"/>
        </p:scale>
        <p:origin x="-438" y="-72"/>
      </p:cViewPr>
      <p:guideLst>
        <p:guide orient="horz" pos="4032"/>
        <p:guide orient="horz" pos="864"/>
        <p:guide orient="horz" pos="240"/>
        <p:guide pos="288"/>
        <p:guide pos="2880"/>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p:scale>
          <a:sx n="100" d="100"/>
          <a:sy n="100" d="100"/>
        </p:scale>
        <p:origin x="-3528" y="-108"/>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759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3925" y="4379913"/>
            <a:ext cx="5086350" cy="4149725"/>
          </a:xfrm>
          <a:prstGeom prst="rect">
            <a:avLst/>
          </a:prstGeom>
          <a:noFill/>
          <a:ln w="12700">
            <a:noFill/>
            <a:miter lim="800000"/>
            <a:headEnd/>
            <a:tailEnd/>
          </a:ln>
          <a:effectLst/>
        </p:spPr>
        <p:txBody>
          <a:bodyPr vert="horz" wrap="square" lIns="91560" tIns="44976" rIns="91560" bIns="4497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5843" name="Rectangle 3"/>
          <p:cNvSpPr>
            <a:spLocks noGrp="1" noRot="1" noChangeAspect="1" noChangeArrowheads="1" noTextEdit="1"/>
          </p:cNvSpPr>
          <p:nvPr>
            <p:ph type="sldImg" idx="2"/>
          </p:nvPr>
        </p:nvSpPr>
        <p:spPr bwMode="auto">
          <a:xfrm>
            <a:off x="1163638" y="690563"/>
            <a:ext cx="4610100" cy="3457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054667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solidFill>
            <a:srgbClr val="FFFFFF"/>
          </a:solidFill>
          <a:ln/>
        </p:spPr>
      </p:sp>
      <p:sp>
        <p:nvSpPr>
          <p:cNvPr id="36867" name="Rectangle 3"/>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dirty="0" smtClean="0">
                <a:latin typeface="Times New Roman" pitchFamily="18" charset="0"/>
              </a:rPr>
              <a:t>-</a:t>
            </a:r>
            <a:r>
              <a:rPr lang="en-US" dirty="0" smtClean="0">
                <a:latin typeface="Times New Roman" pitchFamily="18" charset="0"/>
              </a:rPr>
              <a:t>Today I’ll be discussing steady-state and transient models of groundwater flow and </a:t>
            </a:r>
            <a:r>
              <a:rPr lang="en-US" dirty="0" err="1" smtClean="0">
                <a:latin typeface="Times New Roman" pitchFamily="18" charset="0"/>
              </a:rPr>
              <a:t>advective</a:t>
            </a:r>
            <a:r>
              <a:rPr lang="en-US" dirty="0" smtClean="0">
                <a:latin typeface="Times New Roman" pitchFamily="18" charset="0"/>
              </a:rPr>
              <a:t> transport in the eastern Snake River Plain aquifer.  The purpose of these models is better understand the aquifer and the movement of wastes in the aquifer resulting from the historic waste disposal practices at the Idaho National Laboratory or INL.  </a:t>
            </a:r>
          </a:p>
          <a:p>
            <a:r>
              <a:rPr lang="en-US" dirty="0" smtClean="0">
                <a:latin typeface="Times New Roman" pitchFamily="18" charset="0"/>
              </a:rPr>
              <a:t>-Co-authors on this project include Dan Ackerman, Joe Rousseau, and Gordon </a:t>
            </a:r>
            <a:r>
              <a:rPr lang="en-US" dirty="0" err="1" smtClean="0">
                <a:latin typeface="Times New Roman" pitchFamily="18" charset="0"/>
              </a:rPr>
              <a:t>Rattray</a:t>
            </a:r>
            <a:r>
              <a:rPr lang="en-US" dirty="0" smtClean="0">
                <a:latin typeface="Times New Roman" pitchFamily="18" charset="0"/>
              </a:rPr>
              <a:t>.</a:t>
            </a:r>
          </a:p>
          <a:p>
            <a:r>
              <a:rPr lang="en-US" dirty="0" smtClean="0">
                <a:latin typeface="Times New Roman" pitchFamily="18" charset="0"/>
              </a:rPr>
              <a:t>-The models were developed by the USGS in corporation with the Department of Energy.</a:t>
            </a:r>
          </a:p>
          <a:p>
            <a:endParaRPr lang="en-US" dirty="0"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Rot="1" noChangeAspect="1" noChangeArrowheads="1" noTextEdit="1"/>
          </p:cNvSpPr>
          <p:nvPr>
            <p:ph type="sldImg"/>
          </p:nvPr>
        </p:nvSpPr>
        <p:spPr>
          <a:solidFill>
            <a:srgbClr val="FFFFFF"/>
          </a:solidFill>
          <a:ln/>
        </p:spPr>
      </p:sp>
      <p:sp>
        <p:nvSpPr>
          <p:cNvPr id="46083"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complex basalt stratigraphy of the aquifer was simplified using homogeneous and anisotropic hydrogeologic zones.</a:t>
            </a:r>
          </a:p>
          <a:p>
            <a:r>
              <a:rPr lang="en-US" smtClean="0">
                <a:latin typeface="Times New Roman" pitchFamily="18" charset="0"/>
              </a:rPr>
              <a:t>-There are a total of 9 hydrogeologic zones within the model.  [[NEXT]] Specified for each zone are hydraulic properties that include the horizontal hydraulic conductivity and the vertical anisotropy.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26"/>
          <p:cNvSpPr>
            <a:spLocks noGrp="1" noRot="1" noChangeAspect="1" noChangeArrowheads="1" noTextEdit="1"/>
          </p:cNvSpPr>
          <p:nvPr>
            <p:ph type="sldImg"/>
          </p:nvPr>
        </p:nvSpPr>
        <p:spPr>
          <a:solidFill>
            <a:srgbClr val="FFFFFF"/>
          </a:solidFill>
          <a:ln/>
        </p:spPr>
      </p:sp>
      <p:sp>
        <p:nvSpPr>
          <p:cNvPr id="47107"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hydrogeologic zones within layer 3 are shown here and should provide you with a sense of how zones were allocated within a model layer.</a:t>
            </a:r>
          </a:p>
          <a:p>
            <a:r>
              <a:rPr lang="en-US" smtClean="0">
                <a:latin typeface="Times New Roman" pitchFamily="18" charset="0"/>
              </a:rPr>
              <a:t>-Inactive cells are represented with hatching and show, in this case, the encroachment of older rocks from the Lost River Range.</a:t>
            </a:r>
          </a:p>
          <a:p>
            <a:r>
              <a:rPr lang="en-US" smtClean="0">
                <a:latin typeface="Times New Roman" pitchFamily="18" charset="0"/>
              </a:rPr>
              <a:t>-Note that most of the more transmissive zones are captured in the top three layers.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Rot="1" noChangeAspect="1" noChangeArrowheads="1" noTextEdit="1"/>
          </p:cNvSpPr>
          <p:nvPr>
            <p:ph type="sldImg"/>
          </p:nvPr>
        </p:nvSpPr>
        <p:spPr>
          <a:solidFill>
            <a:srgbClr val="FFFFFF"/>
          </a:solidFill>
          <a:ln/>
        </p:spPr>
      </p:sp>
      <p:sp>
        <p:nvSpPr>
          <p:cNvPr id="48131"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steady-state flow model simulates 1980 conditions and average 1966-80 streamflow infiltration from the Big Lost River, the major variable inflow to the system.</a:t>
            </a:r>
          </a:p>
          <a:p>
            <a:r>
              <a:rPr lang="en-US" smtClean="0">
                <a:latin typeface="Times New Roman" pitchFamily="18" charset="0"/>
              </a:rPr>
              <a:t>-The transient flow model simulates 1980-95 conditions and includes a 5-year wet cycle followed by a 8-year dry cycle.  The model uses tri-annual stress periods with initial conditions taken from the results of the steady-state model.</a:t>
            </a:r>
          </a:p>
          <a:p>
            <a:endParaRPr 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p:cNvSpPr>
            <a:spLocks noGrp="1" noRot="1" noChangeAspect="1" noChangeArrowheads="1" noTextEdit="1"/>
          </p:cNvSpPr>
          <p:nvPr>
            <p:ph type="sldImg"/>
          </p:nvPr>
        </p:nvSpPr>
        <p:spPr>
          <a:solidFill>
            <a:srgbClr val="FFFFFF"/>
          </a:solidFill>
          <a:ln/>
        </p:spPr>
      </p:sp>
      <p:sp>
        <p:nvSpPr>
          <p:cNvPr id="49155"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-Parameter estimation was used to approximate the hydraulic properties of the hydrogeologic zones using measurement observations and the accuracy associated with these measurements.</a:t>
            </a:r>
          </a:p>
          <a:p>
            <a:r>
              <a:rPr lang="en-US" smtClean="0">
                <a:latin typeface="Times New Roman" pitchFamily="18" charset="0"/>
              </a:rPr>
              <a:t>-For steady-state model calibration the horizontal hydraulic conductivity for 7 of the 9 zones were estimated.  The conductivity for the other two zones were fixed.  Estimated values of conductivity ranged from 230 to 11,700 feet per day and were all within acceptable ranges reported in the literature for similar rock types.  A single global value for the vertical anisotropy was estimated at 14,800; a value which was much higher than expected.  However, recall that there is very little observed vertical head data to assist with its estimation.</a:t>
            </a:r>
          </a:p>
          <a:p>
            <a:r>
              <a:rPr lang="en-US" smtClean="0">
                <a:latin typeface="Times New Roman" pitchFamily="18" charset="0"/>
              </a:rPr>
              <a:t>-For calibration of the transient model, specific yield was estimated for 5 of the 7 zones within layer 1. </a:t>
            </a:r>
          </a:p>
          <a:p>
            <a:r>
              <a:rPr lang="en-US" smtClean="0">
                <a:latin typeface="Times New Roman" pitchFamily="18" charset="0"/>
              </a:rPr>
              <a:t>-So, how do model simulations compare with field observations?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solidFill>
            <a:srgbClr val="FFFFFF"/>
          </a:solidFill>
          <a:ln/>
        </p:spPr>
      </p:sp>
      <p:sp>
        <p:nvSpPr>
          <p:cNvPr id="50179"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following is a comparison between the 1980 observed water-table contours (shown in green) and the steady-state simulated water-table contours (shown in red).  As you can see, model-fit was quite good through most of the upper and central regions and poor in the southeast and Birch Creek regions, where field data was limited or unavailable. Basically, where there were field observations to constrain the parameter estimation routine the model-fit was good and where there was sparse observational data model-fit was poor. </a:t>
            </a:r>
          </a:p>
          <a:p>
            <a:r>
              <a:rPr lang="en-US" smtClean="0">
                <a:latin typeface="Times New Roman" pitchFamily="18" charset="0"/>
              </a:rPr>
              <a:t>-For the transient model we looked at how well the model simulated observed water-levels within the following monitoring wells [[NEXT]] USGS 25, USGS 18, MTR Test, and USGS 87.</a:t>
            </a:r>
          </a:p>
          <a:p>
            <a:endParaRPr lang="en-US" smtClean="0">
              <a:latin typeface="Times New Roman" pitchFamily="18" charset="0"/>
            </a:endParaRPr>
          </a:p>
          <a:p>
            <a:endParaRPr 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Rot="1" noChangeAspect="1" noChangeArrowheads="1" noTextEdit="1"/>
          </p:cNvSpPr>
          <p:nvPr>
            <p:ph type="sldImg"/>
          </p:nvPr>
        </p:nvSpPr>
        <p:spPr>
          <a:solidFill>
            <a:srgbClr val="FFFFFF"/>
          </a:solidFill>
          <a:ln/>
        </p:spPr>
      </p:sp>
      <p:sp>
        <p:nvSpPr>
          <p:cNvPr id="51203"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-Here the vertical axis gives the altitude of the water level in feet, and the horizontal axis in time, ranging from 1980 to 1995.  The green line shows the observed heads and the red line simulated heads. As we can see, the model was able to reasonably reproduce the observed fluctuations in all four monitoring wells.  This is quite good considering that hydraulic conductivities for the transient model were based on values determined from the steady-state model calibration.</a:t>
            </a:r>
          </a:p>
          <a:p>
            <a:endParaRPr 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Rot="1" noChangeAspect="1" noChangeArrowheads="1" noTextEdit="1"/>
          </p:cNvSpPr>
          <p:nvPr>
            <p:ph type="sldImg"/>
          </p:nvPr>
        </p:nvSpPr>
        <p:spPr>
          <a:solidFill>
            <a:srgbClr val="FFFFFF"/>
          </a:solidFill>
          <a:ln/>
        </p:spPr>
      </p:sp>
      <p:sp>
        <p:nvSpPr>
          <p:cNvPr id="52227"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-Particle tracking was also used to evaluate model-fit.  Particles were introduced into the steady-state and transient flow fields to simulate 1953-68 advective transport of tritium originating from the INTEC and RTC.</a:t>
            </a:r>
          </a:p>
          <a:p>
            <a:r>
              <a:rPr lang="en-US" smtClean="0">
                <a:latin typeface="Times New Roman" pitchFamily="18" charset="0"/>
              </a:rPr>
              <a:t>-Note that the transient flow model was reconfigured to simulate 1953-68 conditions by altering model input to account for the historic record of wastewater disposal, production well pumpage, and infiltration from the Big Lost River.</a:t>
            </a:r>
          </a:p>
          <a:p>
            <a:endParaRPr 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Rot="1" noChangeAspect="1" noChangeArrowheads="1" noTextEdit="1"/>
          </p:cNvSpPr>
          <p:nvPr>
            <p:ph type="sldImg"/>
          </p:nvPr>
        </p:nvSpPr>
        <p:spPr>
          <a:solidFill>
            <a:srgbClr val="FFFFFF"/>
          </a:solidFill>
          <a:ln/>
        </p:spPr>
      </p:sp>
      <p:sp>
        <p:nvSpPr>
          <p:cNvPr id="53251"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-In both the steady-state and transient particle path simulations, particles were introduced at four different locations.  These include the disposal well at INTEC including both model layers 1 and 2, the disposal pit at INTEC in model layer 1, and the RTC warm-waste ponds in model layer 1.  The timing for particle releases was based on the historic records of tritium releases at these sites.</a:t>
            </a:r>
          </a:p>
          <a:p>
            <a:r>
              <a:rPr lang="en-US" smtClean="0">
                <a:latin typeface="Times New Roman" pitchFamily="18" charset="0"/>
              </a:rPr>
              <a:t>-Particles released into the steady-state flow field are shown here.  In the background are the hydrogeologic zones within layer 1. [[NEXT]] If we take a look at the horizontal hydraulic conductivity for each of these zones we see that particle movement is based on the path of least resistance.</a:t>
            </a:r>
          </a:p>
          <a:p>
            <a:r>
              <a:rPr lang="en-US" smtClean="0">
                <a:latin typeface="Times New Roman" pitchFamily="18" charset="0"/>
              </a:rPr>
              <a:t>-For example, particles released from the RTC are drawn towards the zone of greatest conductivity and take the shortest downgradient path to get their.  These particles then attempt to stay in the high conductivity zone for as long as possible while adhering to the regional flow direction.</a:t>
            </a:r>
          </a:p>
          <a:p>
            <a:r>
              <a:rPr lang="en-US" smtClean="0">
                <a:latin typeface="Times New Roman" pitchFamily="18" charset="0"/>
              </a:rPr>
              <a:t>-INTEC particles behave in a similar fashion. They too are drawn towards a high conductivity zone and exhibit increased spreading while traveling through a low conductivity zone.  Refraction of the particles along the boundary of the two zones, moving from a low conductivity zone to a high conductivity zone, results in a narrowing of the plume and a deviation  in its direction.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Rot="1" noChangeAspect="1" noChangeArrowheads="1" noTextEdit="1"/>
          </p:cNvSpPr>
          <p:nvPr>
            <p:ph type="sldImg"/>
          </p:nvPr>
        </p:nvSpPr>
        <p:spPr>
          <a:solidFill>
            <a:srgbClr val="FFFFFF"/>
          </a:solidFill>
          <a:ln/>
        </p:spPr>
      </p:sp>
      <p:sp>
        <p:nvSpPr>
          <p:cNvPr id="54275"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-Particles released in the transient flow field show much more aerial spreading. Temporal changes in the local hydraulic gradient can account for some of the observed dispersion of contaminants in the aquifer near the major sources of contamination and perhaps the majority of the observed dispersion several miles downgradient of the facilities.</a:t>
            </a:r>
          </a:p>
          <a:p>
            <a:r>
              <a:rPr lang="en-US" smtClean="0">
                <a:latin typeface="Times New Roman" pitchFamily="18" charset="0"/>
              </a:rPr>
              <a:t>-Let us now add-in the steady-state particle paths for comparison purposes [[NEXT]].  The increase in particle spreading should now be obvious.</a:t>
            </a:r>
          </a:p>
          <a:p>
            <a:endParaRPr lang="en-US" smtClean="0">
              <a:latin typeface="Times New Roman" pitchFamily="18" charset="0"/>
            </a:endParaRPr>
          </a:p>
          <a:p>
            <a:endParaRPr 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Rot="1" noChangeAspect="1" noChangeArrowheads="1" noTextEdit="1"/>
          </p:cNvSpPr>
          <p:nvPr>
            <p:ph type="sldImg"/>
          </p:nvPr>
        </p:nvSpPr>
        <p:spPr>
          <a:solidFill>
            <a:srgbClr val="FFFFFF"/>
          </a:solidFill>
          <a:ln/>
        </p:spPr>
      </p:sp>
      <p:sp>
        <p:nvSpPr>
          <p:cNvPr id="55299"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-Estimates of the areal extent and shape of the observed tritium plumes based on 1968 and 1985 sampling events are shown here.  Note that the 1968 tritium detection limits were somewhat high and very little data was available to characterize the true shape and areal extent of the plume.</a:t>
            </a:r>
          </a:p>
          <a:p>
            <a:r>
              <a:rPr lang="en-US" smtClean="0">
                <a:latin typeface="Times New Roman" pitchFamily="18" charset="0"/>
              </a:rPr>
              <a:t>-[[NEXT]] If we add-in the transient particle paths we can see that the distance downgradient of the INTEC that simulated particle plumes were able to reasonably reproduce the shape and dimensions of the 1968 tritium plume extended only about 4 mi downgradient.</a:t>
            </a:r>
          </a:p>
          <a:p>
            <a:endParaRPr lang="en-US" smtClean="0">
              <a:latin typeface="Times New Roman" pitchFamily="18" charset="0"/>
            </a:endParaRPr>
          </a:p>
          <a:p>
            <a:endParaRPr 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Rot="1" noChangeAspect="1" noChangeArrowheads="1" noTextEdit="1"/>
          </p:cNvSpPr>
          <p:nvPr>
            <p:ph type="sldImg"/>
          </p:nvPr>
        </p:nvSpPr>
        <p:spPr>
          <a:solidFill>
            <a:srgbClr val="FFFFFF"/>
          </a:solidFill>
          <a:ln/>
        </p:spPr>
      </p:sp>
      <p:sp>
        <p:nvSpPr>
          <p:cNvPr id="37891"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area of interest is within Idaho’s eastern Snake River Plain aquifer, a relatively flat topographic depression, about 200-miles long and 50- to 70-miles wide.  The aquifer is surrounded by mountains on three sides and rimmed by the Snake River near the edges of its eastern and southern boundaries and by canyons along its southwestern boundary.  The aquifer is primarily composed of fractured basalts, interflow zones, and interbedded sediments.</a:t>
            </a:r>
          </a:p>
          <a:p>
            <a:r>
              <a:rPr lang="en-US" smtClean="0">
                <a:latin typeface="Times New Roman" pitchFamily="18" charset="0"/>
              </a:rPr>
              <a:t>-The 1980 water-table shown here as line contours of equal hydraulic head [[NEXT]] shows a southwest regional flow direction with groundwater moving from the Yellowstone Plateau in the northeast to the Thousand Springs area in the southwest with a total water-level drop of approximately 3200 ft.</a:t>
            </a:r>
          </a:p>
          <a:p>
            <a:endParaRPr lang="en-US" smtClean="0">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p:cNvSpPr>
            <a:spLocks noGrp="1" noRot="1" noChangeAspect="1" noChangeArrowheads="1" noTextEdit="1"/>
          </p:cNvSpPr>
          <p:nvPr>
            <p:ph type="sldImg"/>
          </p:nvPr>
        </p:nvSpPr>
        <p:spPr>
          <a:solidFill>
            <a:srgbClr val="FFFFFF"/>
          </a:solidFill>
          <a:ln/>
        </p:spPr>
      </p:sp>
      <p:sp>
        <p:nvSpPr>
          <p:cNvPr id="56323"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-In conclusion, the analysis of the flow simulations show that flow is dominantly horizontal due to the high vertical anisotropy, and temporally variable due to streamflow infiltration from the Big Lost River. </a:t>
            </a:r>
          </a:p>
          <a:p>
            <a:r>
              <a:rPr lang="en-US" smtClean="0">
                <a:latin typeface="Times New Roman" pitchFamily="18" charset="0"/>
              </a:rPr>
              <a:t>-Analysis of the particle tracking shows: flow paths and velocities are influenced by the large contrasts in the hydraulic properties of the media (specifically the differences in hydraulic conductivity); temporal changes in the water table can account for some of the observed dispersion of contaminants in the aquifer near the major sources of contamination and perhaps the majority of the observed dispersion several miles downgradient; and simulated particle plumes were able to reasonably reproduce the 1968 tritium plume. Although the shape and extent of the particle plumes appear much different from observed plumes at distances greater than 4 miles.</a:t>
            </a:r>
          </a:p>
          <a:p>
            <a:endParaRPr 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Rot="1" noChangeAspect="1" noChangeArrowheads="1" noTextEdit="1"/>
          </p:cNvSpPr>
          <p:nvPr>
            <p:ph type="sldImg"/>
          </p:nvPr>
        </p:nvSpPr>
        <p:spPr>
          <a:solidFill>
            <a:srgbClr val="FFFFFF"/>
          </a:solidFill>
          <a:ln/>
        </p:spPr>
      </p:sp>
      <p:sp>
        <p:nvSpPr>
          <p:cNvPr id="57347"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-Are there any questions? </a:t>
            </a:r>
          </a:p>
          <a:p>
            <a:endParaRPr lang="en-US"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Rot="1" noChangeAspect="1" noChangeArrowheads="1" noTextEdit="1"/>
          </p:cNvSpPr>
          <p:nvPr>
            <p:ph type="sldImg"/>
          </p:nvPr>
        </p:nvSpPr>
        <p:spPr>
          <a:solidFill>
            <a:srgbClr val="FFFFFF"/>
          </a:solidFill>
          <a:ln/>
        </p:spPr>
      </p:sp>
      <p:sp>
        <p:nvSpPr>
          <p:cNvPr id="58371"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endParaRPr lang="en-US"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Rot="1" noChangeAspect="1" noChangeArrowheads="1" noTextEdit="1"/>
          </p:cNvSpPr>
          <p:nvPr>
            <p:ph type="sldImg"/>
          </p:nvPr>
        </p:nvSpPr>
        <p:spPr>
          <a:solidFill>
            <a:srgbClr val="FFFFFF"/>
          </a:solidFill>
          <a:ln/>
        </p:spPr>
      </p:sp>
      <p:sp>
        <p:nvSpPr>
          <p:cNvPr id="38915"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sub-regional model area is located in the west-central part of the plain, covers approximately 2,000 square miles, and includes most of the Idaho National Laboratory.</a:t>
            </a:r>
          </a:p>
          <a:p>
            <a:r>
              <a:rPr lang="en-US" smtClean="0">
                <a:latin typeface="Times New Roman" pitchFamily="18" charset="0"/>
              </a:rPr>
              <a:t>-The INL was established in 1949 to build, operate, and test nuclear reactors.  A 50-plus year history of waste disposal at the INL has resulted in measurable concentrations of contaminants in the aquifer beneath the INL.</a:t>
            </a:r>
          </a:p>
          <a:p>
            <a:r>
              <a:rPr lang="en-US" smtClean="0">
                <a:latin typeface="Times New Roman" pitchFamily="18" charset="0"/>
              </a:rPr>
              <a:t>-The principal sources of contaminants are wastewater-disposal sites at Test Area North (TAN), the Naval Reactors Facility (NRF), the Reactor Technology Complex (RTC), and the Idaho Nuclear Technology and Engineering Center (INTEC).</a:t>
            </a:r>
          </a:p>
          <a:p>
            <a:r>
              <a:rPr lang="en-US" smtClean="0">
                <a:latin typeface="Times New Roman" pitchFamily="18" charset="0"/>
              </a:rPr>
              <a:t>-[[NEXT]]  The contaminants include trichloroethene (the pink plume), stronntium-90 (the purple plume), tritium (the red plume), and chlorine-36 which was detected in monitoring wells downgradient of RTC and INTEC.  Note that little data is available to characterize the true areal extent and shape of these plumes.  Also, it’s difficult to determine the long-term risks associated with contaminants that are present in the aquifer today or might be present in the future because of slow releases of residual contamination present in the unsaturated zone.</a:t>
            </a:r>
          </a:p>
          <a:p>
            <a:endParaRPr lang="en-US" smtClean="0">
              <a:latin typeface="Times New Roman" pitchFamily="18" charset="0"/>
            </a:endParaRPr>
          </a:p>
          <a:p>
            <a:endParaRPr lang="en-US" smtClean="0">
              <a:latin typeface="Times New Roman" pitchFamily="18" charset="0"/>
            </a:endParaRPr>
          </a:p>
          <a:p>
            <a:endParaRPr lang="en-US" smtClean="0">
              <a:latin typeface="Times New Roman" pitchFamily="18" charset="0"/>
            </a:endParaRPr>
          </a:p>
          <a:p>
            <a:endParaRPr 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Rot="1" noChangeAspect="1" noChangeArrowheads="1" noTextEdit="1"/>
          </p:cNvSpPr>
          <p:nvPr>
            <p:ph type="sldImg"/>
          </p:nvPr>
        </p:nvSpPr>
        <p:spPr>
          <a:solidFill>
            <a:srgbClr val="FFFFFF"/>
          </a:solidFill>
          <a:ln/>
        </p:spPr>
      </p:sp>
      <p:sp>
        <p:nvSpPr>
          <p:cNvPr id="39939"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model area is bounded on the northwest by mountain fronts and valley tributaries to the plain and on the southeast by an inferred regional groundwater flowline near the central axis of the plain.  The northeast boundary is defined by a steep increase in the hydraulic gradient of the water table; whereas, the southwest boundary was selected to ensure that the model area would be sufficiently large to simulate contaminant movement beyond the farthest known extent of INL-derived contaminants in the aquifer. </a:t>
            </a:r>
          </a:p>
          <a:p>
            <a:r>
              <a:rPr lang="en-US" smtClean="0">
                <a:latin typeface="Times New Roman" pitchFamily="18" charset="0"/>
              </a:rPr>
              <a:t>-The vertical dimension of the model area is represented by the thickness of the saturated aquifer.</a:t>
            </a:r>
          </a:p>
          <a:p>
            <a:endParaRPr 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data source for water-table altitudes, the basalt stratigraphy, hydraulic properties of the media, and the base of the aquifer comes from boreholes located within the aquifer (these are the open red circle symbols).  </a:t>
            </a:r>
          </a:p>
          <a:p>
            <a:r>
              <a:rPr lang="en-US" smtClean="0">
                <a:latin typeface="Times New Roman" pitchFamily="18" charset="0"/>
              </a:rPr>
              <a:t>-For more than fifty years a network of monitoring wells has recorded water-level observations in over 100 boreholes with variable lengths of record.  The distribution of boreholes is not, however, evenly distributed over the model area and little data exists to describe the hydrology of the aquifer in the vicinity of the downgradient boundary, as well as the Birch Creek area in the north.  Most boreholes within the model area penetrate only the upper portion of the aquifer and are completed as open holes.  Therefore, little data is available to describe the vertical distribution of hydraulic heads within the aquifer.</a:t>
            </a:r>
          </a:p>
          <a:p>
            <a:r>
              <a:rPr lang="en-US" smtClean="0">
                <a:latin typeface="Times New Roman" pitchFamily="18" charset="0"/>
              </a:rPr>
              <a:t>-Also keep in mind that very little drillhole data was available to describe the base of the aquifer.</a:t>
            </a:r>
          </a:p>
          <a:p>
            <a:endParaRPr 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26"/>
          <p:cNvSpPr>
            <a:spLocks noGrp="1" noRot="1" noChangeAspect="1" noChangeArrowheads="1" noTextEdit="1"/>
          </p:cNvSpPr>
          <p:nvPr>
            <p:ph type="sldImg"/>
          </p:nvPr>
        </p:nvSpPr>
        <p:spPr>
          <a:solidFill>
            <a:srgbClr val="FFFFFF"/>
          </a:solidFill>
          <a:ln/>
        </p:spPr>
      </p:sp>
      <p:sp>
        <p:nvSpPr>
          <p:cNvPr id="41987"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-Luckily, surface-based electrical-resistivity surveys were available to estimate the altitude of the base of the aquifer.  The saturated aquifer is at least 1,200 feet thick and may be 4,000 feet thick in the southern part of the model area.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Grp="1" noRot="1" noChangeAspect="1" noChangeArrowheads="1" noTextEdit="1"/>
          </p:cNvSpPr>
          <p:nvPr>
            <p:ph type="sldImg"/>
          </p:nvPr>
        </p:nvSpPr>
        <p:spPr>
          <a:solidFill>
            <a:srgbClr val="FFFFFF"/>
          </a:solidFill>
          <a:ln/>
        </p:spPr>
      </p:sp>
      <p:sp>
        <p:nvSpPr>
          <p:cNvPr id="43011"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-Let us now consider the surface water and groundwater fluxes across the boundaries of the model domain.</a:t>
            </a:r>
          </a:p>
          <a:p>
            <a:r>
              <a:rPr lang="en-US" smtClean="0">
                <a:latin typeface="Times New Roman" pitchFamily="18" charset="0"/>
              </a:rPr>
              <a:t>-[[NEXT]]  Along the northwest mountain-front boundary, surface water and underflow enters the system from three tributary valleys (the Big Lost River, Little Lost River, and Birch Creek).  The Big Lost River has the greatest volumetric flux and flux along the mountain fronts was assumed negligible.</a:t>
            </a:r>
          </a:p>
          <a:p>
            <a:r>
              <a:rPr lang="en-US" smtClean="0">
                <a:latin typeface="Times New Roman" pitchFamily="18" charset="0"/>
              </a:rPr>
              <a:t>-[[NEXT]] The southeast boundary is based on the inferred regional groundwater flowline so it’s assumed that there is no flux across this boundary.</a:t>
            </a:r>
          </a:p>
          <a:p>
            <a:r>
              <a:rPr lang="en-US" smtClean="0">
                <a:latin typeface="Times New Roman" pitchFamily="18" charset="0"/>
              </a:rPr>
              <a:t>-[[NEXT]] The northeast boundary has the largest component of underflow into the aquifer and no surface water component.</a:t>
            </a:r>
          </a:p>
          <a:p>
            <a:r>
              <a:rPr lang="en-US" smtClean="0">
                <a:latin typeface="Times New Roman" pitchFamily="18" charset="0"/>
              </a:rPr>
              <a:t>-[[NEXT]] The southwest boundary is also represented as underflow with no surface water component.</a:t>
            </a:r>
          </a:p>
          <a:p>
            <a:r>
              <a:rPr lang="en-US" smtClean="0">
                <a:latin typeface="Times New Roman" pitchFamily="18" charset="0"/>
              </a:rPr>
              <a:t>-[[NEXT]] Flow across the base of the aquifer is quite small,</a:t>
            </a:r>
          </a:p>
          <a:p>
            <a:r>
              <a:rPr lang="en-US" smtClean="0">
                <a:latin typeface="Times New Roman" pitchFamily="18" charset="0"/>
              </a:rPr>
              <a:t>-[[NEXT]] and fluxes across the water-table boundary consist of precipitation recharge, irrigation infiltration, industrial wastewater return and total groundwater withdrawals.</a:t>
            </a:r>
          </a:p>
          <a:p>
            <a:endParaRPr 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Rot="1" noChangeAspect="1" noChangeArrowheads="1" noTextEdit="1"/>
          </p:cNvSpPr>
          <p:nvPr>
            <p:ph type="sldImg"/>
          </p:nvPr>
        </p:nvSpPr>
        <p:spPr>
          <a:solidFill>
            <a:srgbClr val="FFFFFF"/>
          </a:solidFill>
          <a:ln/>
        </p:spPr>
      </p:sp>
      <p:sp>
        <p:nvSpPr>
          <p:cNvPr id="44035"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numerical model used to simulate groundwater flow is MODFLOW 2000.</a:t>
            </a:r>
          </a:p>
          <a:p>
            <a:r>
              <a:rPr lang="en-US" smtClean="0">
                <a:latin typeface="Times New Roman" pitchFamily="18" charset="0"/>
              </a:rPr>
              <a:t>-The spatial disretization of the finite-difference grid within the aerial dimension has 320 columns and 176 rows with a grid spacing of a quarter mile by a quarter mile.</a:t>
            </a:r>
          </a:p>
          <a:p>
            <a:r>
              <a:rPr lang="en-US" smtClean="0">
                <a:latin typeface="Times New Roman" pitchFamily="18" charset="0"/>
              </a:rPr>
              <a:t>-Active and inactive cells are used to define the models spatial domain.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p:cNvSpPr>
            <a:spLocks noGrp="1" noRot="1" noChangeAspect="1" noChangeArrowheads="1" noTextEdit="1"/>
          </p:cNvSpPr>
          <p:nvPr>
            <p:ph type="sldImg"/>
          </p:nvPr>
        </p:nvSpPr>
        <p:spPr>
          <a:solidFill>
            <a:srgbClr val="FFFFFF"/>
          </a:solidFill>
          <a:ln/>
        </p:spPr>
      </p:sp>
      <p:sp>
        <p:nvSpPr>
          <p:cNvPr id="45059" name="Rectangle 1027"/>
          <p:cNvSpPr>
            <a:spLocks noGrp="1" noChangeArrowheads="1"/>
          </p:cNvSpPr>
          <p:nvPr>
            <p:ph type="body" idx="1"/>
          </p:nvPr>
        </p:nvSpPr>
        <p:spPr>
          <a:solidFill>
            <a:srgbClr val="FFFFFF"/>
          </a:solidFill>
          <a:ln>
            <a:solidFill>
              <a:srgbClr val="000000"/>
            </a:solidFill>
          </a:ln>
        </p:spPr>
        <p:txBody>
          <a:bodyPr lIns="91254" tIns="45627" rIns="91254" bIns="45627"/>
          <a:lstStyle/>
          <a:p>
            <a:r>
              <a:rPr lang="en-US" smtClean="0">
                <a:latin typeface="Times New Roman" pitchFamily="18" charset="0"/>
              </a:rPr>
              <a:t>-The finite-difference grid is extended into the vertical dimension using layers of cells. The vertical grid spacing consists of six layers of varying thickness:</a:t>
            </a:r>
          </a:p>
          <a:p>
            <a:r>
              <a:rPr lang="en-US" smtClean="0">
                <a:latin typeface="Times New Roman" pitchFamily="18" charset="0"/>
              </a:rPr>
              <a:t>-[[NEXT]] Layer 1 is approximately 100 feet thick, depending on the water-table altitude;</a:t>
            </a:r>
          </a:p>
          <a:p>
            <a:r>
              <a:rPr lang="en-US" smtClean="0">
                <a:latin typeface="Times New Roman" pitchFamily="18" charset="0"/>
              </a:rPr>
              <a:t>-[[NEXT]] Layer 2 is 100 feet thick;</a:t>
            </a:r>
          </a:p>
          <a:p>
            <a:r>
              <a:rPr lang="en-US" smtClean="0">
                <a:latin typeface="Times New Roman" pitchFamily="18" charset="0"/>
              </a:rPr>
              <a:t>-[[NEXT]] Layer 3 is 0 to 100 feet thick;</a:t>
            </a:r>
          </a:p>
          <a:p>
            <a:r>
              <a:rPr lang="en-US" smtClean="0">
                <a:latin typeface="Times New Roman" pitchFamily="18" charset="0"/>
              </a:rPr>
              <a:t>-[[NEXT]] Layer 4 is 0 to 200 feet thick;</a:t>
            </a:r>
          </a:p>
          <a:p>
            <a:r>
              <a:rPr lang="en-US" smtClean="0">
                <a:latin typeface="Times New Roman" pitchFamily="18" charset="0"/>
              </a:rPr>
              <a:t>-[[NEXT]] Layer 5 is 0 to 300 feet thick; and</a:t>
            </a:r>
          </a:p>
          <a:p>
            <a:r>
              <a:rPr lang="en-US" smtClean="0">
                <a:latin typeface="Times New Roman" pitchFamily="18" charset="0"/>
              </a:rPr>
              <a:t>-[[NEXT]] Layer 6 is 0 to about thirty-three hundred feet thick and extends down to the base of the aquifer.</a:t>
            </a:r>
          </a:p>
          <a:p>
            <a:endParaRPr 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auto">
          <a:xfrm>
            <a:off x="404813" y="6057900"/>
            <a:ext cx="1897062" cy="393700"/>
          </a:xfrm>
          <a:prstGeom prst="rect">
            <a:avLst/>
          </a:prstGeom>
          <a:noFill/>
          <a:ln w="12700">
            <a:noFill/>
            <a:miter lim="800000"/>
            <a:headEnd/>
            <a:tailEnd/>
          </a:ln>
          <a:effectLst/>
        </p:spPr>
        <p:txBody>
          <a:bodyPr wrap="none" lIns="88900" tIns="44450" rIns="88900" bIns="44450">
            <a:spAutoFit/>
          </a:bodyPr>
          <a:lstStyle/>
          <a:p>
            <a:pPr defTabSz="885825">
              <a:defRPr/>
            </a:pPr>
            <a:r>
              <a:rPr lang="en-US" sz="1000">
                <a:solidFill>
                  <a:schemeClr val="bg1"/>
                </a:solidFill>
              </a:rPr>
              <a:t>U.S. Department of the Interior</a:t>
            </a:r>
          </a:p>
          <a:p>
            <a:pPr defTabSz="885825">
              <a:defRPr/>
            </a:pPr>
            <a:r>
              <a:rPr lang="en-US" sz="1000">
                <a:solidFill>
                  <a:schemeClr val="bg1"/>
                </a:solidFill>
              </a:rPr>
              <a:t>U.S. Geological Survey</a:t>
            </a:r>
          </a:p>
        </p:txBody>
      </p:sp>
      <p:pic>
        <p:nvPicPr>
          <p:cNvPr id="5" name="Picture 9" descr="Image of large USGS Identifier"/>
          <p:cNvPicPr>
            <a:picLocks noChangeAspect="1" noChangeArrowheads="1"/>
          </p:cNvPicPr>
          <p:nvPr/>
        </p:nvPicPr>
        <p:blipFill>
          <a:blip r:embed="rId2" cstate="print">
            <a:lum bright="-100000"/>
            <a:extLst>
              <a:ext uri="{28A0092B-C50C-407E-A947-70E740481C1C}">
                <a14:useLocalDpi xmlns:a14="http://schemas.microsoft.com/office/drawing/2010/main" val="0"/>
              </a:ext>
            </a:extLst>
          </a:blip>
          <a:srcRect/>
          <a:stretch>
            <a:fillRect/>
          </a:stretch>
        </p:blipFill>
        <p:spPr bwMode="auto">
          <a:xfrm>
            <a:off x="457200" y="512763"/>
            <a:ext cx="2057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0" name="Rectangle 2"/>
          <p:cNvSpPr>
            <a:spLocks noGrp="1" noChangeArrowheads="1"/>
          </p:cNvSpPr>
          <p:nvPr>
            <p:ph type="ctrTitle"/>
          </p:nvPr>
        </p:nvSpPr>
        <p:spPr>
          <a:xfrm>
            <a:off x="457200" y="2493963"/>
            <a:ext cx="8001000" cy="725487"/>
          </a:xfrm>
        </p:spPr>
        <p:txBody>
          <a:bodyPr/>
          <a:lstStyle>
            <a:lvl1pPr>
              <a:defRPr sz="4400"/>
            </a:lvl1pPr>
          </a:lstStyle>
          <a:p>
            <a:r>
              <a:rPr lang="en-US"/>
              <a:t>Click to edit Master title style</a:t>
            </a:r>
          </a:p>
        </p:txBody>
      </p:sp>
      <p:sp>
        <p:nvSpPr>
          <p:cNvPr id="104451" name="Rectangle 3"/>
          <p:cNvSpPr>
            <a:spLocks noGrp="1" noChangeArrowheads="1"/>
          </p:cNvSpPr>
          <p:nvPr>
            <p:ph type="subTitle" idx="1"/>
          </p:nvPr>
        </p:nvSpPr>
        <p:spPr>
          <a:xfrm>
            <a:off x="450850" y="3886200"/>
            <a:ext cx="7321550" cy="515938"/>
          </a:xfrm>
        </p:spPr>
        <p:txBody>
          <a:bodyPr/>
          <a:lstStyle>
            <a:lvl1pPr marL="0" indent="0">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2519187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4467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79438"/>
            <a:ext cx="2057400" cy="3078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79438"/>
            <a:ext cx="6019800" cy="3078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3478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7353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9409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7988"/>
            <a:ext cx="4038600" cy="1979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7988"/>
            <a:ext cx="4038600" cy="1979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5878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834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3901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63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08509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72734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79438"/>
            <a:ext cx="822642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45720" tIns="44450" rIns="45720" bIns="44450" numCol="1" anchor="ctr" anchorCtr="0" compatLnSpc="1">
            <a:prstTxWarp prst="textNoShape">
              <a:avLst/>
            </a:prstTxWarp>
            <a:spAutoFit/>
          </a:bodyPr>
          <a:lstStyle/>
          <a:p>
            <a:pPr lvl="0"/>
            <a:r>
              <a:rPr lang="en-US" smtClean="0"/>
              <a:t>Click to edit Master </a:t>
            </a:r>
          </a:p>
        </p:txBody>
      </p:sp>
      <p:sp>
        <p:nvSpPr>
          <p:cNvPr id="1027" name="Rectangle 3"/>
          <p:cNvSpPr>
            <a:spLocks noGrp="1" noChangeArrowheads="1"/>
          </p:cNvSpPr>
          <p:nvPr>
            <p:ph type="body" idx="1"/>
          </p:nvPr>
        </p:nvSpPr>
        <p:spPr bwMode="auto">
          <a:xfrm>
            <a:off x="457200" y="1677988"/>
            <a:ext cx="822960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45720" tIns="44450" rIns="45720" bIns="44450" numCol="1" anchor="t" anchorCtr="0" compatLnSpc="1">
            <a:prstTxWarp prst="textNoShape">
              <a:avLst/>
            </a:prstTxWarp>
            <a:spAutoFit/>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11" descr="Image of small USGS Identifier"/>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457200" y="6096000"/>
            <a:ext cx="11430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Lst>
  <p:txStyles>
    <p:titleStyle>
      <a:lvl1pPr algn="l" rtl="0" eaLnBrk="0" fontAlgn="base" hangingPunct="0">
        <a:lnSpc>
          <a:spcPct val="95000"/>
        </a:lnSpc>
        <a:spcBef>
          <a:spcPct val="0"/>
        </a:spcBef>
        <a:spcAft>
          <a:spcPct val="0"/>
        </a:spcAft>
        <a:defRPr sz="3600" b="1">
          <a:solidFill>
            <a:schemeClr val="bg1"/>
          </a:solidFill>
          <a:latin typeface="+mj-lt"/>
          <a:ea typeface="+mj-ea"/>
          <a:cs typeface="+mj-cs"/>
        </a:defRPr>
      </a:lvl1pPr>
      <a:lvl2pPr algn="l" rtl="0" eaLnBrk="0" fontAlgn="base" hangingPunct="0">
        <a:lnSpc>
          <a:spcPct val="95000"/>
        </a:lnSpc>
        <a:spcBef>
          <a:spcPct val="0"/>
        </a:spcBef>
        <a:spcAft>
          <a:spcPct val="0"/>
        </a:spcAft>
        <a:defRPr sz="3600" b="1">
          <a:solidFill>
            <a:schemeClr val="bg1"/>
          </a:solidFill>
          <a:latin typeface="Arial" charset="0"/>
        </a:defRPr>
      </a:lvl2pPr>
      <a:lvl3pPr algn="l" rtl="0" eaLnBrk="0" fontAlgn="base" hangingPunct="0">
        <a:lnSpc>
          <a:spcPct val="95000"/>
        </a:lnSpc>
        <a:spcBef>
          <a:spcPct val="0"/>
        </a:spcBef>
        <a:spcAft>
          <a:spcPct val="0"/>
        </a:spcAft>
        <a:defRPr sz="3600" b="1">
          <a:solidFill>
            <a:schemeClr val="bg1"/>
          </a:solidFill>
          <a:latin typeface="Arial" charset="0"/>
        </a:defRPr>
      </a:lvl3pPr>
      <a:lvl4pPr algn="l" rtl="0" eaLnBrk="0" fontAlgn="base" hangingPunct="0">
        <a:lnSpc>
          <a:spcPct val="95000"/>
        </a:lnSpc>
        <a:spcBef>
          <a:spcPct val="0"/>
        </a:spcBef>
        <a:spcAft>
          <a:spcPct val="0"/>
        </a:spcAft>
        <a:defRPr sz="3600" b="1">
          <a:solidFill>
            <a:schemeClr val="bg1"/>
          </a:solidFill>
          <a:latin typeface="Arial" charset="0"/>
        </a:defRPr>
      </a:lvl4pPr>
      <a:lvl5pPr algn="l" rtl="0" eaLnBrk="0" fontAlgn="base" hangingPunct="0">
        <a:lnSpc>
          <a:spcPct val="95000"/>
        </a:lnSpc>
        <a:spcBef>
          <a:spcPct val="0"/>
        </a:spcBef>
        <a:spcAft>
          <a:spcPct val="0"/>
        </a:spcAft>
        <a:defRPr sz="3600" b="1">
          <a:solidFill>
            <a:schemeClr val="bg1"/>
          </a:solidFill>
          <a:latin typeface="Arial" charset="0"/>
        </a:defRPr>
      </a:lvl5pPr>
      <a:lvl6pPr marL="457200" algn="l" rtl="0" eaLnBrk="0" fontAlgn="base" hangingPunct="0">
        <a:lnSpc>
          <a:spcPct val="95000"/>
        </a:lnSpc>
        <a:spcBef>
          <a:spcPct val="0"/>
        </a:spcBef>
        <a:spcAft>
          <a:spcPct val="0"/>
        </a:spcAft>
        <a:defRPr sz="3600" b="1">
          <a:solidFill>
            <a:schemeClr val="bg1"/>
          </a:solidFill>
          <a:latin typeface="Arial" charset="0"/>
        </a:defRPr>
      </a:lvl6pPr>
      <a:lvl7pPr marL="914400" algn="l" rtl="0" eaLnBrk="0" fontAlgn="base" hangingPunct="0">
        <a:lnSpc>
          <a:spcPct val="95000"/>
        </a:lnSpc>
        <a:spcBef>
          <a:spcPct val="0"/>
        </a:spcBef>
        <a:spcAft>
          <a:spcPct val="0"/>
        </a:spcAft>
        <a:defRPr sz="3600" b="1">
          <a:solidFill>
            <a:schemeClr val="bg1"/>
          </a:solidFill>
          <a:latin typeface="Arial" charset="0"/>
        </a:defRPr>
      </a:lvl7pPr>
      <a:lvl8pPr marL="1371600" algn="l" rtl="0" eaLnBrk="0" fontAlgn="base" hangingPunct="0">
        <a:lnSpc>
          <a:spcPct val="95000"/>
        </a:lnSpc>
        <a:spcBef>
          <a:spcPct val="0"/>
        </a:spcBef>
        <a:spcAft>
          <a:spcPct val="0"/>
        </a:spcAft>
        <a:defRPr sz="3600" b="1">
          <a:solidFill>
            <a:schemeClr val="bg1"/>
          </a:solidFill>
          <a:latin typeface="Arial" charset="0"/>
        </a:defRPr>
      </a:lvl8pPr>
      <a:lvl9pPr marL="1828800" algn="l" rtl="0" eaLnBrk="0" fontAlgn="base" hangingPunct="0">
        <a:lnSpc>
          <a:spcPct val="95000"/>
        </a:lnSpc>
        <a:spcBef>
          <a:spcPct val="0"/>
        </a:spcBef>
        <a:spcAft>
          <a:spcPct val="0"/>
        </a:spcAft>
        <a:defRPr sz="3600" b="1">
          <a:solidFill>
            <a:schemeClr val="bg1"/>
          </a:solidFill>
          <a:latin typeface="Arial" charset="0"/>
        </a:defRPr>
      </a:lvl9pPr>
    </p:titleStyle>
    <p:bodyStyle>
      <a:lvl1pPr marL="342900" indent="-342900" algn="l" rtl="0" eaLnBrk="0" fontAlgn="base" hangingPunct="0">
        <a:spcBef>
          <a:spcPct val="20000"/>
        </a:spcBef>
        <a:spcAft>
          <a:spcPct val="0"/>
        </a:spcAft>
        <a:buClr>
          <a:srgbClr val="FAFD00"/>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AFD00"/>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AFD00"/>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457200" y="1697038"/>
            <a:ext cx="7315200" cy="1960562"/>
          </a:xfrm>
        </p:spPr>
        <p:txBody>
          <a:bodyPr/>
          <a:lstStyle/>
          <a:p>
            <a:r>
              <a:rPr lang="en-US" sz="3200" smtClean="0">
                <a:solidFill>
                  <a:schemeClr val="tx1"/>
                </a:solidFill>
              </a:rPr>
              <a:t>Steady-State and Transient Models of Groundwater Flow and Advective Transport, Eastern Snake River Plain Aquifer, INL and Vicinity, Idaho</a:t>
            </a:r>
          </a:p>
        </p:txBody>
      </p:sp>
      <p:sp>
        <p:nvSpPr>
          <p:cNvPr id="13315" name="Rectangle 3"/>
          <p:cNvSpPr>
            <a:spLocks noGrp="1" noChangeArrowheads="1"/>
          </p:cNvSpPr>
          <p:nvPr>
            <p:ph type="subTitle" idx="1"/>
          </p:nvPr>
        </p:nvSpPr>
        <p:spPr>
          <a:xfrm>
            <a:off x="457200" y="4276725"/>
            <a:ext cx="7086600" cy="901700"/>
          </a:xfrm>
          <a:noFill/>
        </p:spPr>
        <p:txBody>
          <a:bodyPr lIns="90488" rIns="90488"/>
          <a:lstStyle/>
          <a:p>
            <a:r>
              <a:rPr lang="en-US" sz="2400" smtClean="0">
                <a:solidFill>
                  <a:schemeClr val="tx1"/>
                </a:solidFill>
              </a:rPr>
              <a:t>Jason C. Fisher, Daniel J. Ackerman,</a:t>
            </a:r>
          </a:p>
          <a:p>
            <a:r>
              <a:rPr lang="en-US" sz="2400" smtClean="0">
                <a:solidFill>
                  <a:schemeClr val="tx1"/>
                </a:solidFill>
              </a:rPr>
              <a:t>Joseph P. Rousseau, and Gordon W. Rattray</a:t>
            </a:r>
          </a:p>
        </p:txBody>
      </p:sp>
      <p:sp>
        <p:nvSpPr>
          <p:cNvPr id="13316" name="Rectangle 4"/>
          <p:cNvSpPr>
            <a:spLocks noChangeArrowheads="1"/>
          </p:cNvSpPr>
          <p:nvPr/>
        </p:nvSpPr>
        <p:spPr bwMode="auto">
          <a:xfrm>
            <a:off x="404813" y="6057900"/>
            <a:ext cx="20161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900" tIns="44450" rIns="88900" bIns="44450">
            <a:spAutoFit/>
          </a:bodyPr>
          <a:lstStyle/>
          <a:p>
            <a:pPr defTabSz="885825"/>
            <a:r>
              <a:rPr lang="en-US" sz="1000" b="1"/>
              <a:t>U.S. Department of the Interior</a:t>
            </a:r>
          </a:p>
          <a:p>
            <a:pPr defTabSz="885825"/>
            <a:r>
              <a:rPr lang="en-US" sz="1000" b="1"/>
              <a:t>U.S. Geological Survey</a:t>
            </a:r>
          </a:p>
        </p:txBody>
      </p:sp>
      <p:pic>
        <p:nvPicPr>
          <p:cNvPr id="13317" name="Picture 8" descr="Image of large USGS Identifier"/>
          <p:cNvPicPr>
            <a:picLocks noChangeAspect="1" noChangeArrowheads="1"/>
          </p:cNvPicPr>
          <p:nvPr/>
        </p:nvPicPr>
        <p:blipFill>
          <a:blip r:embed="rId4">
            <a:clrChange>
              <a:clrFrom>
                <a:srgbClr val="92AFC1"/>
              </a:clrFrom>
              <a:clrTo>
                <a:srgbClr val="92AFC1">
                  <a:alpha val="0"/>
                </a:srgbClr>
              </a:clrTo>
            </a:clrChange>
            <a:extLst>
              <a:ext uri="{28A0092B-C50C-407E-A947-70E740481C1C}">
                <a14:useLocalDpi xmlns:a14="http://schemas.microsoft.com/office/drawing/2010/main" val="0"/>
              </a:ext>
            </a:extLst>
          </a:blip>
          <a:srcRect/>
          <a:stretch>
            <a:fillRect/>
          </a:stretch>
        </p:blipFill>
        <p:spPr bwMode="black">
          <a:xfrm>
            <a:off x="469900" y="482600"/>
            <a:ext cx="20574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descr="HydrogeologicZone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9963" y="2176463"/>
            <a:ext cx="5419725" cy="36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HydrogeologicZones_Propertie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060450"/>
            <a:ext cx="64135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Geology_Layer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0038" y="704850"/>
            <a:ext cx="6003925"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457200"/>
            <a:ext cx="8226425" cy="615950"/>
          </a:xfrm>
          <a:noFill/>
        </p:spPr>
        <p:txBody>
          <a:bodyPr lIns="90488" rIns="90488"/>
          <a:lstStyle/>
          <a:p>
            <a:r>
              <a:rPr lang="en-US" smtClean="0">
                <a:solidFill>
                  <a:schemeClr val="tx1"/>
                </a:solidFill>
              </a:rPr>
              <a:t>Flow Models</a:t>
            </a:r>
          </a:p>
        </p:txBody>
      </p:sp>
      <p:sp>
        <p:nvSpPr>
          <p:cNvPr id="24579" name="Rectangle 3"/>
          <p:cNvSpPr>
            <a:spLocks noGrp="1" noChangeArrowheads="1"/>
          </p:cNvSpPr>
          <p:nvPr>
            <p:ph type="body" idx="1"/>
          </p:nvPr>
        </p:nvSpPr>
        <p:spPr>
          <a:xfrm>
            <a:off x="457200" y="1371600"/>
            <a:ext cx="7239000" cy="4546600"/>
          </a:xfrm>
          <a:noFill/>
        </p:spPr>
        <p:txBody>
          <a:bodyPr lIns="90488" rIns="90488"/>
          <a:lstStyle/>
          <a:p>
            <a:pPr>
              <a:buClr>
                <a:schemeClr val="tx1"/>
              </a:buClr>
            </a:pPr>
            <a:r>
              <a:rPr lang="en-US" smtClean="0">
                <a:solidFill>
                  <a:schemeClr val="tx1"/>
                </a:solidFill>
              </a:rPr>
              <a:t>Steady-state</a:t>
            </a:r>
          </a:p>
          <a:p>
            <a:pPr lvl="1">
              <a:buClr>
                <a:schemeClr val="tx1"/>
              </a:buClr>
            </a:pPr>
            <a:r>
              <a:rPr lang="en-US" sz="2000" smtClean="0">
                <a:solidFill>
                  <a:schemeClr val="tx1"/>
                </a:solidFill>
              </a:rPr>
              <a:t>Simulates 1980 conditions</a:t>
            </a:r>
          </a:p>
          <a:p>
            <a:pPr lvl="1">
              <a:buClr>
                <a:schemeClr val="tx1"/>
              </a:buClr>
            </a:pPr>
            <a:r>
              <a:rPr lang="en-US" sz="2000" smtClean="0">
                <a:solidFill>
                  <a:schemeClr val="tx1"/>
                </a:solidFill>
              </a:rPr>
              <a:t>Average 1966-1980 streamflow infiltration for the Big Lost River, the major variable inflow to the system</a:t>
            </a:r>
          </a:p>
          <a:p>
            <a:pPr lvl="1">
              <a:buClr>
                <a:schemeClr val="tx1"/>
              </a:buClr>
              <a:buFont typeface="Wingdings" pitchFamily="2" charset="2"/>
              <a:buNone/>
            </a:pPr>
            <a:endParaRPr lang="en-US" sz="2000" smtClean="0">
              <a:solidFill>
                <a:schemeClr val="tx1"/>
              </a:solidFill>
            </a:endParaRPr>
          </a:p>
          <a:p>
            <a:pPr>
              <a:buClr>
                <a:schemeClr val="tx1"/>
              </a:buClr>
            </a:pPr>
            <a:r>
              <a:rPr lang="en-US" smtClean="0">
                <a:solidFill>
                  <a:schemeClr val="tx1"/>
                </a:solidFill>
              </a:rPr>
              <a:t>Transient</a:t>
            </a:r>
          </a:p>
          <a:p>
            <a:pPr lvl="1">
              <a:buClr>
                <a:schemeClr val="tx1"/>
              </a:buClr>
            </a:pPr>
            <a:r>
              <a:rPr lang="en-US" sz="2000" smtClean="0">
                <a:solidFill>
                  <a:schemeClr val="tx1"/>
                </a:solidFill>
              </a:rPr>
              <a:t>Simulates 1980-1995 conditions</a:t>
            </a:r>
          </a:p>
          <a:p>
            <a:pPr lvl="1">
              <a:buClr>
                <a:schemeClr val="tx1"/>
              </a:buClr>
            </a:pPr>
            <a:r>
              <a:rPr lang="en-US" sz="2000" smtClean="0">
                <a:solidFill>
                  <a:schemeClr val="tx1"/>
                </a:solidFill>
              </a:rPr>
              <a:t>Includes a 5-year wet cycle (1982-1986) followed by a 8-year dry cycle (1987-1994)</a:t>
            </a:r>
          </a:p>
          <a:p>
            <a:pPr lvl="1">
              <a:buClr>
                <a:schemeClr val="tx1"/>
              </a:buClr>
            </a:pPr>
            <a:r>
              <a:rPr lang="en-US" sz="2000" smtClean="0">
                <a:solidFill>
                  <a:schemeClr val="tx1"/>
                </a:solidFill>
              </a:rPr>
              <a:t>Tri-annual stress periods</a:t>
            </a:r>
          </a:p>
          <a:p>
            <a:pPr lvl="1">
              <a:buClr>
                <a:schemeClr val="tx1"/>
              </a:buClr>
            </a:pPr>
            <a:r>
              <a:rPr lang="en-US" sz="2000" smtClean="0">
                <a:solidFill>
                  <a:schemeClr val="tx1"/>
                </a:solidFill>
              </a:rPr>
              <a:t>Initial conditions taken from steady-state simulation</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457200"/>
            <a:ext cx="8226425" cy="615950"/>
          </a:xfrm>
          <a:noFill/>
        </p:spPr>
        <p:txBody>
          <a:bodyPr lIns="90488" rIns="90488"/>
          <a:lstStyle/>
          <a:p>
            <a:r>
              <a:rPr lang="en-US" smtClean="0">
                <a:solidFill>
                  <a:schemeClr val="tx1"/>
                </a:solidFill>
              </a:rPr>
              <a:t>Parameter Estimation</a:t>
            </a:r>
          </a:p>
        </p:txBody>
      </p:sp>
      <p:sp>
        <p:nvSpPr>
          <p:cNvPr id="25603" name="Rectangle 3"/>
          <p:cNvSpPr>
            <a:spLocks noGrp="1" noChangeArrowheads="1"/>
          </p:cNvSpPr>
          <p:nvPr>
            <p:ph type="body" idx="1"/>
          </p:nvPr>
        </p:nvSpPr>
        <p:spPr>
          <a:xfrm>
            <a:off x="457200" y="1371600"/>
            <a:ext cx="7924800" cy="4238625"/>
          </a:xfrm>
          <a:noFill/>
        </p:spPr>
        <p:txBody>
          <a:bodyPr lIns="90488" rIns="90488"/>
          <a:lstStyle/>
          <a:p>
            <a:pPr>
              <a:buClr>
                <a:schemeClr val="tx1"/>
              </a:buClr>
            </a:pPr>
            <a:r>
              <a:rPr lang="en-US" smtClean="0">
                <a:solidFill>
                  <a:schemeClr val="tx1"/>
                </a:solidFill>
              </a:rPr>
              <a:t>Steady-state Calibration</a:t>
            </a:r>
          </a:p>
          <a:p>
            <a:pPr lvl="1">
              <a:buClr>
                <a:schemeClr val="tx1"/>
              </a:buClr>
            </a:pPr>
            <a:r>
              <a:rPr lang="en-US" sz="2000" smtClean="0">
                <a:solidFill>
                  <a:schemeClr val="tx1"/>
                </a:solidFill>
              </a:rPr>
              <a:t>Horizontal hydraulic conductivity (K</a:t>
            </a:r>
            <a:r>
              <a:rPr lang="en-US" sz="2000" baseline="-25000" smtClean="0">
                <a:solidFill>
                  <a:schemeClr val="tx1"/>
                </a:solidFill>
              </a:rPr>
              <a:t>x</a:t>
            </a:r>
            <a:r>
              <a:rPr lang="en-US" sz="2000" smtClean="0">
                <a:solidFill>
                  <a:schemeClr val="tx1"/>
                </a:solidFill>
              </a:rPr>
              <a:t>) for 7 of the 9  hydrogeologic zones</a:t>
            </a:r>
          </a:p>
          <a:p>
            <a:pPr lvl="1">
              <a:buClr>
                <a:schemeClr val="tx1"/>
              </a:buClr>
            </a:pPr>
            <a:r>
              <a:rPr lang="en-US" sz="2000" smtClean="0">
                <a:solidFill>
                  <a:schemeClr val="tx1"/>
                </a:solidFill>
              </a:rPr>
              <a:t>230  ≤ K</a:t>
            </a:r>
            <a:r>
              <a:rPr lang="en-US" sz="2000" baseline="-25000" smtClean="0">
                <a:solidFill>
                  <a:schemeClr val="tx1"/>
                </a:solidFill>
              </a:rPr>
              <a:t>x </a:t>
            </a:r>
            <a:r>
              <a:rPr lang="en-US" sz="2000" smtClean="0">
                <a:solidFill>
                  <a:schemeClr val="tx1"/>
                </a:solidFill>
              </a:rPr>
              <a:t>≤ 11,700 feet per day </a:t>
            </a:r>
          </a:p>
          <a:p>
            <a:pPr lvl="1">
              <a:buClr>
                <a:schemeClr val="tx1"/>
              </a:buClr>
            </a:pPr>
            <a:r>
              <a:rPr lang="en-US" sz="2000" smtClean="0">
                <a:solidFill>
                  <a:schemeClr val="tx1"/>
                </a:solidFill>
              </a:rPr>
              <a:t>A single global value for the vertical anisotropy (VANI)</a:t>
            </a:r>
          </a:p>
          <a:p>
            <a:pPr lvl="1">
              <a:buClr>
                <a:schemeClr val="tx1"/>
              </a:buClr>
            </a:pPr>
            <a:r>
              <a:rPr lang="en-US" sz="2000" smtClean="0">
                <a:solidFill>
                  <a:schemeClr val="tx1"/>
                </a:solidFill>
              </a:rPr>
              <a:t>VANI = 14,800</a:t>
            </a:r>
          </a:p>
          <a:p>
            <a:pPr lvl="1">
              <a:buClr>
                <a:schemeClr val="tx1"/>
              </a:buClr>
              <a:buFont typeface="Wingdings" pitchFamily="2" charset="2"/>
              <a:buNone/>
            </a:pPr>
            <a:endParaRPr lang="en-US" sz="2000" smtClean="0">
              <a:solidFill>
                <a:schemeClr val="tx1"/>
              </a:solidFill>
            </a:endParaRPr>
          </a:p>
          <a:p>
            <a:pPr>
              <a:buClr>
                <a:schemeClr val="tx1"/>
              </a:buClr>
            </a:pPr>
            <a:r>
              <a:rPr lang="en-US" smtClean="0">
                <a:solidFill>
                  <a:schemeClr val="tx1"/>
                </a:solidFill>
              </a:rPr>
              <a:t>Transient Calibration</a:t>
            </a:r>
          </a:p>
          <a:p>
            <a:pPr lvl="1">
              <a:buClr>
                <a:schemeClr val="tx1"/>
              </a:buClr>
            </a:pPr>
            <a:r>
              <a:rPr lang="en-US" sz="2000" smtClean="0">
                <a:solidFill>
                  <a:schemeClr val="tx1"/>
                </a:solidFill>
              </a:rPr>
              <a:t>Specific yield (SY) for 5 of the 7 hydrogeologic zones within Layer 1</a:t>
            </a:r>
          </a:p>
          <a:p>
            <a:pPr lvl="1">
              <a:buClr>
                <a:schemeClr val="tx1"/>
              </a:buClr>
            </a:pPr>
            <a:r>
              <a:rPr lang="en-US" sz="2000" smtClean="0">
                <a:solidFill>
                  <a:schemeClr val="tx1"/>
                </a:solidFill>
              </a:rPr>
              <a:t>0.072  ≤ SY</a:t>
            </a:r>
            <a:r>
              <a:rPr lang="en-US" sz="2000" baseline="-25000" smtClean="0">
                <a:solidFill>
                  <a:schemeClr val="tx1"/>
                </a:solidFill>
              </a:rPr>
              <a:t> </a:t>
            </a:r>
            <a:r>
              <a:rPr lang="en-US" sz="2000" smtClean="0">
                <a:solidFill>
                  <a:schemeClr val="tx1"/>
                </a:solidFill>
              </a:rPr>
              <a:t>≤ 0.115</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ModelFitS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704850"/>
            <a:ext cx="60071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ModelFitSS_well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6863" y="704850"/>
            <a:ext cx="6010275"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WellsFi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875" y="1042988"/>
            <a:ext cx="809625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457200"/>
            <a:ext cx="8226425" cy="615950"/>
          </a:xfrm>
          <a:noFill/>
        </p:spPr>
        <p:txBody>
          <a:bodyPr lIns="90488" rIns="90488"/>
          <a:lstStyle/>
          <a:p>
            <a:r>
              <a:rPr lang="en-US" smtClean="0">
                <a:solidFill>
                  <a:schemeClr val="tx1"/>
                </a:solidFill>
              </a:rPr>
              <a:t>Particle Tracking</a:t>
            </a:r>
          </a:p>
        </p:txBody>
      </p:sp>
      <p:sp>
        <p:nvSpPr>
          <p:cNvPr id="28675" name="Rectangle 3"/>
          <p:cNvSpPr>
            <a:spLocks noGrp="1" noChangeArrowheads="1"/>
          </p:cNvSpPr>
          <p:nvPr>
            <p:ph type="body" idx="1"/>
          </p:nvPr>
        </p:nvSpPr>
        <p:spPr>
          <a:xfrm>
            <a:off x="457200" y="1371600"/>
            <a:ext cx="8153400" cy="4029075"/>
          </a:xfrm>
          <a:noFill/>
        </p:spPr>
        <p:txBody>
          <a:bodyPr lIns="90488" rIns="90488"/>
          <a:lstStyle/>
          <a:p>
            <a:pPr>
              <a:buClr>
                <a:schemeClr val="tx1"/>
              </a:buClr>
              <a:buFont typeface="Wingdings" pitchFamily="2" charset="2"/>
              <a:buNone/>
            </a:pPr>
            <a:r>
              <a:rPr lang="en-US" sz="2000" smtClean="0">
                <a:solidFill>
                  <a:schemeClr val="tx1"/>
                </a:solidFill>
              </a:rPr>
              <a:t>Computes paths and time of travel for imaginary “particles” of water moving through the simulated flow field.  Used to simulate 1953-1968 advective transport of tritium originating from the INTEC and RTC.</a:t>
            </a:r>
          </a:p>
          <a:p>
            <a:pPr>
              <a:buClr>
                <a:schemeClr val="tx1"/>
              </a:buClr>
              <a:buFont typeface="Wingdings" pitchFamily="2" charset="2"/>
              <a:buNone/>
            </a:pPr>
            <a:endParaRPr lang="en-US" sz="2000" smtClean="0">
              <a:solidFill>
                <a:schemeClr val="tx1"/>
              </a:solidFill>
            </a:endParaRPr>
          </a:p>
          <a:p>
            <a:pPr>
              <a:buClr>
                <a:schemeClr val="tx1"/>
              </a:buClr>
            </a:pPr>
            <a:r>
              <a:rPr lang="en-US" sz="2000" smtClean="0">
                <a:solidFill>
                  <a:schemeClr val="tx1"/>
                </a:solidFill>
              </a:rPr>
              <a:t>Steady-state flow model simulates 1980 conditions</a:t>
            </a:r>
          </a:p>
          <a:p>
            <a:pPr>
              <a:buClr>
                <a:schemeClr val="tx1"/>
              </a:buClr>
              <a:buFont typeface="Wingdings" pitchFamily="2" charset="2"/>
              <a:buNone/>
            </a:pPr>
            <a:endParaRPr lang="en-US" sz="1600" smtClean="0">
              <a:solidFill>
                <a:schemeClr val="tx1"/>
              </a:solidFill>
            </a:endParaRPr>
          </a:p>
          <a:p>
            <a:pPr>
              <a:buClr>
                <a:schemeClr val="tx1"/>
              </a:buClr>
            </a:pPr>
            <a:r>
              <a:rPr lang="en-US" sz="2000" smtClean="0">
                <a:solidFill>
                  <a:schemeClr val="tx1"/>
                </a:solidFill>
              </a:rPr>
              <a:t>Transient flow model reconfigured to simulate 1953-1968 conditions</a:t>
            </a:r>
            <a:endParaRPr lang="en-US" sz="1800" smtClean="0">
              <a:solidFill>
                <a:schemeClr val="tx1"/>
              </a:solidFill>
            </a:endParaRPr>
          </a:p>
          <a:p>
            <a:pPr lvl="1">
              <a:buClr>
                <a:schemeClr val="tx1"/>
              </a:buClr>
            </a:pPr>
            <a:r>
              <a:rPr lang="en-US" sz="1800" smtClean="0">
                <a:solidFill>
                  <a:schemeClr val="tx1"/>
                </a:solidFill>
              </a:rPr>
              <a:t>Wastewater disposal</a:t>
            </a:r>
          </a:p>
          <a:p>
            <a:pPr lvl="1">
              <a:buClr>
                <a:schemeClr val="tx1"/>
              </a:buClr>
            </a:pPr>
            <a:r>
              <a:rPr lang="en-US" sz="1800" smtClean="0">
                <a:solidFill>
                  <a:schemeClr val="tx1"/>
                </a:solidFill>
              </a:rPr>
              <a:t>Production well pumpage</a:t>
            </a:r>
          </a:p>
          <a:p>
            <a:pPr lvl="1">
              <a:buClr>
                <a:schemeClr val="tx1"/>
              </a:buClr>
            </a:pPr>
            <a:r>
              <a:rPr lang="en-US" sz="1800" smtClean="0">
                <a:solidFill>
                  <a:schemeClr val="tx1"/>
                </a:solidFill>
              </a:rPr>
              <a:t>Big Lost River infiltration</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ParticleTrackingS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8900" y="611188"/>
            <a:ext cx="6426200"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ParticleTrackingSS_Head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5725" y="312738"/>
            <a:ext cx="64293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ParticleTrackingTransien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8900" y="611188"/>
            <a:ext cx="6426200"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articleTrackingTransient_S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611188"/>
            <a:ext cx="6429375"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TritiumConcentration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9875" y="582613"/>
            <a:ext cx="606425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TritiumConcentrations_ParticlePlume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3513" y="582613"/>
            <a:ext cx="9037638" cy="666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RegionalMa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RegionalMap_FlowLine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579438"/>
            <a:ext cx="8226425" cy="615950"/>
          </a:xfrm>
          <a:noFill/>
        </p:spPr>
        <p:txBody>
          <a:bodyPr lIns="90488" rIns="90488"/>
          <a:lstStyle/>
          <a:p>
            <a:r>
              <a:rPr lang="en-US" smtClean="0">
                <a:solidFill>
                  <a:schemeClr val="tx1"/>
                </a:solidFill>
              </a:rPr>
              <a:t>Conclusions</a:t>
            </a:r>
          </a:p>
        </p:txBody>
      </p:sp>
      <p:sp>
        <p:nvSpPr>
          <p:cNvPr id="32771" name="Rectangle 3"/>
          <p:cNvSpPr>
            <a:spLocks noGrp="1" noChangeArrowheads="1"/>
          </p:cNvSpPr>
          <p:nvPr>
            <p:ph type="body" idx="1"/>
          </p:nvPr>
        </p:nvSpPr>
        <p:spPr>
          <a:xfrm>
            <a:off x="457200" y="1676400"/>
            <a:ext cx="8305800" cy="3671888"/>
          </a:xfrm>
          <a:noFill/>
        </p:spPr>
        <p:txBody>
          <a:bodyPr lIns="90488" rIns="90488"/>
          <a:lstStyle/>
          <a:p>
            <a:pPr>
              <a:buClr>
                <a:schemeClr val="tx1"/>
              </a:buClr>
            </a:pPr>
            <a:r>
              <a:rPr lang="en-US" sz="2400" smtClean="0">
                <a:solidFill>
                  <a:schemeClr val="tx1"/>
                </a:solidFill>
              </a:rPr>
              <a:t>Analysis of simulations shows that flow is:</a:t>
            </a:r>
          </a:p>
          <a:p>
            <a:pPr lvl="1">
              <a:buClr>
                <a:schemeClr val="tx1"/>
              </a:buClr>
            </a:pPr>
            <a:r>
              <a:rPr lang="en-US" sz="2000" smtClean="0">
                <a:solidFill>
                  <a:schemeClr val="tx1"/>
                </a:solidFill>
              </a:rPr>
              <a:t>Dominantly horizontal</a:t>
            </a:r>
          </a:p>
          <a:p>
            <a:pPr lvl="1">
              <a:buClr>
                <a:schemeClr val="tx1"/>
              </a:buClr>
            </a:pPr>
            <a:r>
              <a:rPr lang="en-US" sz="2000" smtClean="0">
                <a:solidFill>
                  <a:schemeClr val="tx1"/>
                </a:solidFill>
              </a:rPr>
              <a:t>Temporally variable</a:t>
            </a:r>
          </a:p>
          <a:p>
            <a:pPr>
              <a:buClr>
                <a:schemeClr val="tx1"/>
              </a:buClr>
            </a:pPr>
            <a:r>
              <a:rPr lang="en-US" sz="2400" smtClean="0">
                <a:solidFill>
                  <a:schemeClr val="tx1"/>
                </a:solidFill>
              </a:rPr>
              <a:t>Analysis of particle tracking shows:</a:t>
            </a:r>
          </a:p>
          <a:p>
            <a:pPr lvl="1">
              <a:buClr>
                <a:schemeClr val="tx1"/>
              </a:buClr>
            </a:pPr>
            <a:r>
              <a:rPr lang="en-US" sz="2000" smtClean="0">
                <a:solidFill>
                  <a:schemeClr val="tx1"/>
                </a:solidFill>
              </a:rPr>
              <a:t>Flow paths and velocities are influenced by the large contrasts in hydraulic properties of the media</a:t>
            </a:r>
          </a:p>
          <a:p>
            <a:pPr lvl="1">
              <a:buClr>
                <a:schemeClr val="tx1"/>
              </a:buClr>
            </a:pPr>
            <a:r>
              <a:rPr lang="en-US" sz="2000" smtClean="0">
                <a:solidFill>
                  <a:schemeClr val="tx1"/>
                </a:solidFill>
              </a:rPr>
              <a:t>Temporal changes in the water table can account for observed contaminant dispersion</a:t>
            </a:r>
          </a:p>
          <a:p>
            <a:pPr lvl="1">
              <a:buClr>
                <a:schemeClr val="tx1"/>
              </a:buClr>
            </a:pPr>
            <a:r>
              <a:rPr lang="en-US" sz="2000" smtClean="0">
                <a:solidFill>
                  <a:schemeClr val="tx1"/>
                </a:solidFill>
              </a:rPr>
              <a:t>Simulated particle plumes were able to reasonably reproduce the 1968 tritium plume (&lt; 4 mi from source)</a:t>
            </a:r>
          </a:p>
        </p:txBody>
      </p:sp>
      <p:pic>
        <p:nvPicPr>
          <p:cNvPr id="32772" name="Picture 7" descr="Image of small USGS Identifie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black">
          <a:xfrm>
            <a:off x="469900" y="6094413"/>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579438"/>
            <a:ext cx="8226425" cy="615950"/>
          </a:xfrm>
          <a:noFill/>
        </p:spPr>
        <p:txBody>
          <a:bodyPr lIns="90488" rIns="90488"/>
          <a:lstStyle/>
          <a:p>
            <a:r>
              <a:rPr lang="en-US" smtClean="0">
                <a:solidFill>
                  <a:schemeClr val="tx1"/>
                </a:solidFill>
              </a:rPr>
              <a:t>Questions</a:t>
            </a:r>
          </a:p>
        </p:txBody>
      </p:sp>
      <p:pic>
        <p:nvPicPr>
          <p:cNvPr id="33795" name="Picture 7" descr="Image of small USGS Identifie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black">
          <a:xfrm>
            <a:off x="469900" y="6094413"/>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5" descr="SteadyState_Head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213" y="1223963"/>
            <a:ext cx="7316787"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SteadyState_Pathline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2213"/>
            <a:ext cx="73183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7" descr="Image of small USGS Identifier"/>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black">
          <a:xfrm>
            <a:off x="469900" y="6094413"/>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BaseMap.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1775" y="668338"/>
            <a:ext cx="6140450"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BaseMap_Plume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9888" y="779463"/>
            <a:ext cx="58642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WaterTab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657225"/>
            <a:ext cx="61404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WellLocation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8275" y="581025"/>
            <a:ext cx="6267450"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AquiferBas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450" y="704850"/>
            <a:ext cx="60071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9" descr="Flu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3363" y="666750"/>
            <a:ext cx="6137275"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Flux_N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01775" y="666750"/>
            <a:ext cx="614045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Flux_S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775" y="666750"/>
            <a:ext cx="614045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Flux_N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01775" y="666750"/>
            <a:ext cx="614045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Flux_SW.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1775" y="666750"/>
            <a:ext cx="614045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Flux_Base.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1775" y="666750"/>
            <a:ext cx="614045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Flux_Surface.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1775" y="666750"/>
            <a:ext cx="614045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GridTopUpdat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3363" y="666750"/>
            <a:ext cx="6137275"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GridSid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7488" y="871538"/>
            <a:ext cx="6169025"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GridSide_Layer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87488" y="873125"/>
            <a:ext cx="61690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GridSide_Layer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7488" y="873125"/>
            <a:ext cx="61690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GridSide_Layer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87488" y="873125"/>
            <a:ext cx="61690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descr="GridSide_Layer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87488" y="873125"/>
            <a:ext cx="61690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GridSide_Layer5.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87488" y="873125"/>
            <a:ext cx="61690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descr="GridSide_Layer6.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487488" y="873125"/>
            <a:ext cx="61690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sktop">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sk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lnDef>
  </a:objectDefaults>
  <a:extraClrSchemeLst>
    <a:extraClrScheme>
      <a:clrScheme name="Deskto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skto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skto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skto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skto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skto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skto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themeOverride>
</file>

<file path=docProps/app.xml><?xml version="1.0" encoding="utf-8"?>
<Properties xmlns="http://schemas.openxmlformats.org/officeDocument/2006/extended-properties" xmlns:vt="http://schemas.openxmlformats.org/officeDocument/2006/docPropsVTypes">
  <Template/>
  <TotalTime>13940</TotalTime>
  <Pages>4</Pages>
  <Words>2575</Words>
  <Application>Microsoft Office PowerPoint</Application>
  <PresentationFormat>On-screen Show (4:3)</PresentationFormat>
  <Paragraphs>104</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Desktop</vt:lpstr>
      <vt:lpstr>Steady-State and Transient Models of Groundwater Flow and Advective Transport, Eastern Snake River Plain Aquifer, INL and Vicinity, Idaho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Models</vt:lpstr>
      <vt:lpstr>Parameter Estimation</vt:lpstr>
      <vt:lpstr>PowerPoint Presentation</vt:lpstr>
      <vt:lpstr>PowerPoint Presentation</vt:lpstr>
      <vt:lpstr>Particle Tracking</vt:lpstr>
      <vt:lpstr>PowerPoint Presentation</vt:lpstr>
      <vt:lpstr>PowerPoint Presentation</vt:lpstr>
      <vt:lpstr>PowerPoint Presentation</vt:lpstr>
      <vt:lpstr>Conclusions</vt:lpstr>
      <vt:lpstr>Questions</vt:lpstr>
      <vt:lpstr>PowerPoint Presentation</vt:lpstr>
    </vt:vector>
  </TitlesOfParts>
  <Manager>Visual Identity Committee</Manager>
  <Company>USGS</Company>
  <LinksUpToDate>false</LinksUpToDate>
  <SharedDoc>false</SharedDoc>
  <HyperlinkBase>http://www.usgs.gov/visual-id/specs/slides/slide.html</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Steady-State and Transient Groundwater Flow and Advective Transport, Eastern Snake River Plain Aquifer, Idaho National Laboratory and Vicinity, Idaho</dc:title>
  <dc:subject>INL Groundwater Modeling (Ackerman Report)</dc:subject>
  <dc:creator>Jason C. Fisher</dc:creator>
  <cp:keywords>groundwater</cp:keywords>
  <dc:description>Presentation given on Dec. 15th 2009 at the American Geophysical Union (AGU) Fall 2009 meeting in San Francisco, CA.  Presentation based on Ackerman's modeling report and focuses on the results of particle-path simulations.</dc:description>
  <cp:lastModifiedBy>Fisher</cp:lastModifiedBy>
  <cp:revision>739</cp:revision>
  <cp:lastPrinted>1998-03-23T17:09:44Z</cp:lastPrinted>
  <dcterms:created xsi:type="dcterms:W3CDTF">1998-01-16T15:44:57Z</dcterms:created>
  <dcterms:modified xsi:type="dcterms:W3CDTF">2012-07-08T16:53:25Z</dcterms:modified>
  <cp:category>USGS INL presentation</cp:category>
</cp:coreProperties>
</file>